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</p:sldMasterIdLst>
  <p:notesMasterIdLst>
    <p:notesMasterId r:id="rId4"/>
  </p:notesMasterIdLst>
  <p:sldIdLst>
    <p:sldId id="404" r:id="rId2"/>
    <p:sldId id="405" r:id="rId3"/>
  </p:sldIdLst>
  <p:sldSz cx="24384000" cy="13716000"/>
  <p:notesSz cx="6858000" cy="9144000"/>
  <p:embeddedFontLs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Inter" panose="020B0604020202020204" charset="0"/>
      <p:regular r:id="rId9"/>
      <p:bold r:id="rId10"/>
      <p:italic r:id="rId11"/>
      <p:boldItalic r:id="rId12"/>
    </p:embeddedFont>
    <p:embeddedFont>
      <p:font typeface="Open Sans Light" panose="020B0604020202020204" pitchFamily="34" charset="0"/>
      <p:regular r:id="rId13"/>
      <p:bold r:id="rId14"/>
      <p:italic r:id="rId15"/>
      <p:boldItalic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81" roundtripDataSignature="AMtx7mgp1rGyNZmayNsMz64ZaxgFWpYSR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F0F2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104EC86-BF54-405F-9A09-D06149413F68}">
  <a:tblStyle styleId="{4104EC86-BF54-405F-9A09-D06149413F6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92295826-123F-4883-B8E8-F6AEF8D7326C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6EBF5"/>
          </a:solidFill>
        </a:fill>
      </a:tcStyle>
    </a:wholeTbl>
    <a:band1H>
      <a:tcTxStyle b="off" i="off"/>
      <a:tcStyle>
        <a:tcBdr/>
        <a:fill>
          <a:solidFill>
            <a:srgbClr val="CAD4EA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AD4EA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099" autoAdjust="0"/>
    <p:restoredTop sz="94660"/>
  </p:normalViewPr>
  <p:slideViewPr>
    <p:cSldViewPr snapToGrid="0">
      <p:cViewPr varScale="1">
        <p:scale>
          <a:sx n="57" d="100"/>
          <a:sy n="57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font" Target="fonts/font9.fntdata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84" Type="http://schemas.openxmlformats.org/officeDocument/2006/relationships/theme" Target="theme/theme1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12.fntdata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font" Target="fonts/font11.fntdata"/><Relationship Id="rId82" Type="http://schemas.openxmlformats.org/officeDocument/2006/relationships/presProps" Target="presProps.xml"/><Relationship Id="rId10" Type="http://schemas.openxmlformats.org/officeDocument/2006/relationships/font" Target="fonts/font6.fntdata"/><Relationship Id="rId81" Type="http://customschemas.google.com/relationships/presentationmetadata" Target="metadata"/><Relationship Id="rId4" Type="http://schemas.openxmlformats.org/officeDocument/2006/relationships/notesMaster" Target="notesMasters/notesMaster1.xml"/><Relationship Id="rId9" Type="http://schemas.openxmlformats.org/officeDocument/2006/relationships/font" Target="fonts/font5.fntdata"/><Relationship Id="rId14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>
          <a:extLst>
            <a:ext uri="{FF2B5EF4-FFF2-40B4-BE49-F238E27FC236}">
              <a16:creationId xmlns:a16="http://schemas.microsoft.com/office/drawing/2014/main" id="{178763A1-D33C-B317-A790-6825B09423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58:notes">
            <a:extLst>
              <a:ext uri="{FF2B5EF4-FFF2-40B4-BE49-F238E27FC236}">
                <a16:creationId xmlns:a16="http://schemas.microsoft.com/office/drawing/2014/main" id="{4B685CF9-1EB7-FACE-AA59-35CF6E1521A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43" name="Google Shape;243;p58:notes">
            <a:extLst>
              <a:ext uri="{FF2B5EF4-FFF2-40B4-BE49-F238E27FC236}">
                <a16:creationId xmlns:a16="http://schemas.microsoft.com/office/drawing/2014/main" id="{C8F96D01-AA33-C560-16A3-981A4656B1E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937678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 Slide">
  <p:cSld name="Default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73"/>
          <p:cNvSpPr txBox="1">
            <a:spLocks noGrp="1"/>
          </p:cNvSpPr>
          <p:nvPr>
            <p:ph type="title"/>
          </p:nvPr>
        </p:nvSpPr>
        <p:spPr>
          <a:xfrm>
            <a:off x="914400" y="800100"/>
            <a:ext cx="17241300" cy="7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Inter"/>
              <a:buNone/>
              <a:defRPr sz="4800" b="1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73"/>
          <p:cNvSpPr txBox="1">
            <a:spLocks noGrp="1"/>
          </p:cNvSpPr>
          <p:nvPr>
            <p:ph type="body" idx="1"/>
          </p:nvPr>
        </p:nvSpPr>
        <p:spPr>
          <a:xfrm>
            <a:off x="1676400" y="4707762"/>
            <a:ext cx="21031200" cy="44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Inter"/>
              <a:buNone/>
              <a:defRPr sz="280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marR="0" lvl="1" indent="-22860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Inter"/>
              <a:buNone/>
              <a:defRPr sz="260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marR="0" lvl="2" indent="-22860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Inter"/>
              <a:buNone/>
              <a:defRPr sz="260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marR="0" lvl="3" indent="-22860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Inter"/>
              <a:buNone/>
              <a:defRPr sz="260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marR="0" lvl="4" indent="-22860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Inter"/>
              <a:buNone/>
              <a:defRPr sz="260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marR="0" lvl="5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"/>
              <a:buChar char="•"/>
              <a:defRPr sz="360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marR="0" lvl="6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"/>
              <a:buChar char="•"/>
              <a:defRPr sz="360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marR="0" lvl="7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"/>
              <a:buChar char="•"/>
              <a:defRPr sz="360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marR="0" lvl="8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"/>
              <a:buChar char="•"/>
              <a:defRPr sz="360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576">
          <p15:clr>
            <a:srgbClr val="FBAE40"/>
          </p15:clr>
        </p15:guide>
        <p15:guide id="2" pos="14784">
          <p15:clr>
            <a:srgbClr val="FBAE40"/>
          </p15:clr>
        </p15:guide>
        <p15:guide id="3" orient="horz" pos="7920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with Picture at Left">
  <p:cSld name="Slide with Picture at Left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74"/>
          <p:cNvSpPr txBox="1">
            <a:spLocks noGrp="1"/>
          </p:cNvSpPr>
          <p:nvPr>
            <p:ph type="title"/>
          </p:nvPr>
        </p:nvSpPr>
        <p:spPr>
          <a:xfrm>
            <a:off x="952500" y="4159150"/>
            <a:ext cx="14829300" cy="3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0"/>
              <a:buFont typeface="Inter"/>
              <a:buNone/>
              <a:defRPr sz="13000" b="1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Inter"/>
              <a:buNone/>
              <a:defRPr sz="1800" i="0" u="none" strike="noStrike" cap="non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Inter"/>
              <a:buNone/>
              <a:defRPr sz="1800" i="0" u="none" strike="noStrike" cap="non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Inter"/>
              <a:buNone/>
              <a:defRPr sz="1800" i="0" u="none" strike="noStrike" cap="non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Inter"/>
              <a:buNone/>
              <a:defRPr sz="1800" i="0" u="none" strike="noStrike" cap="non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Inter"/>
              <a:buNone/>
              <a:defRPr sz="1800" i="0" u="none" strike="noStrike" cap="non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Inter"/>
              <a:buNone/>
              <a:defRPr sz="1800" i="0" u="none" strike="noStrike" cap="non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Inter"/>
              <a:buNone/>
              <a:defRPr sz="1800" i="0" u="none" strike="noStrike" cap="non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Inter"/>
              <a:buNone/>
              <a:defRPr sz="1800" i="0" u="none" strike="noStrike" cap="non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6" name="Google Shape;16;p74"/>
          <p:cNvSpPr txBox="1">
            <a:spLocks noGrp="1"/>
          </p:cNvSpPr>
          <p:nvPr>
            <p:ph type="body" idx="1"/>
          </p:nvPr>
        </p:nvSpPr>
        <p:spPr>
          <a:xfrm>
            <a:off x="13652500" y="1893612"/>
            <a:ext cx="9055100" cy="44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Inter"/>
              <a:buNone/>
              <a:defRPr sz="280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marR="0" lvl="1" indent="-22860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Inter"/>
              <a:buNone/>
              <a:defRPr sz="260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marR="0" lvl="2" indent="-22860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Inter"/>
              <a:buNone/>
              <a:defRPr sz="260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marR="0" lvl="3" indent="-22860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Inter"/>
              <a:buNone/>
              <a:defRPr sz="260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marR="0" lvl="4" indent="-22860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Inter"/>
              <a:buNone/>
              <a:defRPr sz="260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marR="0" lvl="5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"/>
              <a:buChar char="•"/>
              <a:defRPr sz="360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marR="0" lvl="6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"/>
              <a:buChar char="•"/>
              <a:defRPr sz="360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marR="0" lvl="7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"/>
              <a:buChar char="•"/>
              <a:defRPr sz="360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marR="0" lvl="8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"/>
              <a:buChar char="•"/>
              <a:defRPr sz="360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14760">
          <p15:clr>
            <a:srgbClr val="FBAE40"/>
          </p15:clr>
        </p15:guide>
        <p15:guide id="3" orient="horz" pos="7920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with Picture at Right">
  <p:cSld name="Slide with Picture at Righ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5"/>
          <p:cNvSpPr txBox="1">
            <a:spLocks noGrp="1"/>
          </p:cNvSpPr>
          <p:nvPr>
            <p:ph type="title"/>
          </p:nvPr>
        </p:nvSpPr>
        <p:spPr>
          <a:xfrm>
            <a:off x="914400" y="800100"/>
            <a:ext cx="19333500" cy="6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Inter"/>
              <a:buNone/>
              <a:defRPr sz="3600" b="1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" name="Google Shape;19;p75"/>
          <p:cNvSpPr txBox="1">
            <a:spLocks noGrp="1"/>
          </p:cNvSpPr>
          <p:nvPr>
            <p:ph type="body" idx="1"/>
          </p:nvPr>
        </p:nvSpPr>
        <p:spPr>
          <a:xfrm>
            <a:off x="1676400" y="3286425"/>
            <a:ext cx="9055100" cy="44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marR="0" lvl="1" indent="-22860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Inter"/>
              <a:buNone/>
              <a:defRPr sz="260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marR="0" lvl="2" indent="-22860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Inter"/>
              <a:buNone/>
              <a:defRPr sz="260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marR="0" lvl="3" indent="-22860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Inter"/>
              <a:buNone/>
              <a:defRPr sz="260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marR="0" lvl="4" indent="-22860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Inter"/>
              <a:buNone/>
              <a:defRPr sz="260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marR="0" lvl="5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"/>
              <a:buChar char="•"/>
              <a:defRPr sz="360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marR="0" lvl="6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"/>
              <a:buChar char="•"/>
              <a:defRPr sz="360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marR="0" lvl="7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"/>
              <a:buChar char="•"/>
              <a:defRPr sz="360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marR="0" lvl="8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"/>
              <a:buChar char="•"/>
              <a:defRPr sz="360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576">
          <p15:clr>
            <a:srgbClr val="FBAE40"/>
          </p15:clr>
        </p15:guide>
        <p15:guide id="2" pos="14784">
          <p15:clr>
            <a:srgbClr val="FBAE40"/>
          </p15:clr>
        </p15:guide>
        <p15:guide id="3" orient="horz" pos="7920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13F1D0-CF9E-177E-243D-1F749132D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93BF28-A70F-A00F-753E-659B52BA9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599" y="357535"/>
            <a:ext cx="22893867" cy="735600"/>
          </a:xfrm>
        </p:spPr>
        <p:txBody>
          <a:bodyPr/>
          <a:lstStyle/>
          <a:p>
            <a:r>
              <a:rPr lang="ru-RU" dirty="0">
                <a:latin typeface="Inter" panose="020B0604020202020204" charset="0"/>
                <a:ea typeface="Inter" panose="020B0604020202020204" charset="0"/>
              </a:rPr>
              <a:t>Дизайн капсулы под один банкомат</a:t>
            </a:r>
            <a:br>
              <a:rPr lang="ru-RU" dirty="0">
                <a:latin typeface="Inter" panose="020B0604020202020204" charset="0"/>
                <a:ea typeface="Inter" panose="020B0604020202020204" charset="0"/>
              </a:rPr>
            </a:br>
            <a:r>
              <a:rPr lang="ru-RU" sz="2400" dirty="0">
                <a:latin typeface="Inter" panose="020B0604020202020204" charset="0"/>
                <a:ea typeface="Inter" panose="020B0604020202020204" charset="0"/>
              </a:rPr>
              <a:t>Примечание:</a:t>
            </a:r>
            <a:r>
              <a:rPr lang="en-US" sz="2400" dirty="0">
                <a:latin typeface="Inter" panose="020B0604020202020204" charset="0"/>
                <a:ea typeface="Inter" panose="020B0604020202020204" charset="0"/>
              </a:rPr>
              <a:t> </a:t>
            </a:r>
            <a:r>
              <a:rPr lang="ru-RU" sz="2400" b="0" dirty="0">
                <a:latin typeface="Inter" panose="020B0604020202020204" charset="0"/>
                <a:ea typeface="Inter" panose="020B0604020202020204" charset="0"/>
              </a:rPr>
              <a:t>Представленные эскизы демонстрируют исключительно общую визуальную концепцию дизайна. Техническое исполнение элементов (включая конфигурацию дверей) должно строго соответствовать утвержденным чертежам и техническому заданию (ТЗ). </a:t>
            </a:r>
            <a:br>
              <a:rPr lang="ru-RU" sz="2400" b="0" dirty="0">
                <a:latin typeface="Inter" panose="020B0604020202020204" charset="0"/>
                <a:ea typeface="Inter" panose="020B0604020202020204" charset="0"/>
              </a:rPr>
            </a:br>
            <a:br>
              <a:rPr lang="ru-RU" sz="2400" b="0" dirty="0">
                <a:latin typeface="Inter" panose="020B0604020202020204" charset="0"/>
                <a:ea typeface="Inter" panose="020B0604020202020204" charset="0"/>
              </a:rPr>
            </a:br>
            <a:r>
              <a:rPr lang="ru-RU" sz="2400" dirty="0" err="1">
                <a:latin typeface="Inter" panose="020B0604020202020204" charset="0"/>
                <a:ea typeface="Inter" panose="020B0604020202020204" charset="0"/>
              </a:rPr>
              <a:t>Эслатма</a:t>
            </a:r>
            <a:r>
              <a:rPr lang="ru-RU" sz="2400" dirty="0">
                <a:latin typeface="Inter" panose="020B0604020202020204" charset="0"/>
                <a:ea typeface="Inter" panose="020B0604020202020204" charset="0"/>
              </a:rPr>
              <a:t>: </a:t>
            </a:r>
            <a:r>
              <a:rPr lang="ru-RU" sz="2400" b="0" dirty="0" err="1">
                <a:latin typeface="Inter" panose="020B0604020202020204" charset="0"/>
                <a:ea typeface="Inter" panose="020B0604020202020204" charset="0"/>
              </a:rPr>
              <a:t>Тақдим</a:t>
            </a:r>
            <a:r>
              <a:rPr lang="ru-RU" sz="2400" b="0" dirty="0">
                <a:latin typeface="Inter" panose="020B0604020202020204" charset="0"/>
                <a:ea typeface="Inter" panose="020B0604020202020204" charset="0"/>
              </a:rPr>
              <a:t> </a:t>
            </a:r>
            <a:r>
              <a:rPr lang="ru-RU" sz="2400" b="0" dirty="0" err="1">
                <a:latin typeface="Inter" panose="020B0604020202020204" charset="0"/>
                <a:ea typeface="Inter" panose="020B0604020202020204" charset="0"/>
              </a:rPr>
              <a:t>этилган</a:t>
            </a:r>
            <a:r>
              <a:rPr lang="ru-RU" sz="2400" b="0" dirty="0">
                <a:latin typeface="Inter" panose="020B0604020202020204" charset="0"/>
                <a:ea typeface="Inter" panose="020B0604020202020204" charset="0"/>
              </a:rPr>
              <a:t> </a:t>
            </a:r>
            <a:r>
              <a:rPr lang="ru-RU" sz="2400" b="0" dirty="0" err="1">
                <a:latin typeface="Inter" panose="020B0604020202020204" charset="0"/>
                <a:ea typeface="Inter" panose="020B0604020202020204" charset="0"/>
              </a:rPr>
              <a:t>эскизлар</a:t>
            </a:r>
            <a:r>
              <a:rPr lang="ru-RU" sz="2400" b="0" dirty="0">
                <a:latin typeface="Inter" panose="020B0604020202020204" charset="0"/>
                <a:ea typeface="Inter" panose="020B0604020202020204" charset="0"/>
              </a:rPr>
              <a:t> </a:t>
            </a:r>
            <a:r>
              <a:rPr lang="ru-RU" sz="2400" b="0" dirty="0" err="1">
                <a:latin typeface="Inter" panose="020B0604020202020204" charset="0"/>
                <a:ea typeface="Inter" panose="020B0604020202020204" charset="0"/>
              </a:rPr>
              <a:t>фақат</a:t>
            </a:r>
            <a:r>
              <a:rPr lang="ru-RU" sz="2400" b="0" dirty="0">
                <a:latin typeface="Inter" panose="020B0604020202020204" charset="0"/>
                <a:ea typeface="Inter" panose="020B0604020202020204" charset="0"/>
              </a:rPr>
              <a:t> </a:t>
            </a:r>
            <a:r>
              <a:rPr lang="ru-RU" sz="2400" b="0" dirty="0" err="1">
                <a:latin typeface="Inter" panose="020B0604020202020204" charset="0"/>
                <a:ea typeface="Inter" panose="020B0604020202020204" charset="0"/>
              </a:rPr>
              <a:t>умумий</a:t>
            </a:r>
            <a:r>
              <a:rPr lang="ru-RU" sz="2400" b="0" dirty="0">
                <a:latin typeface="Inter" panose="020B0604020202020204" charset="0"/>
                <a:ea typeface="Inter" panose="020B0604020202020204" charset="0"/>
              </a:rPr>
              <a:t> дизайн </a:t>
            </a:r>
            <a:r>
              <a:rPr lang="ru-RU" sz="2400" b="0" dirty="0" err="1">
                <a:latin typeface="Inter" panose="020B0604020202020204" charset="0"/>
                <a:ea typeface="Inter" panose="020B0604020202020204" charset="0"/>
              </a:rPr>
              <a:t>концепциясини</a:t>
            </a:r>
            <a:r>
              <a:rPr lang="ru-RU" sz="2400" b="0" dirty="0">
                <a:latin typeface="Inter" panose="020B0604020202020204" charset="0"/>
                <a:ea typeface="Inter" panose="020B0604020202020204" charset="0"/>
              </a:rPr>
              <a:t> </a:t>
            </a:r>
            <a:r>
              <a:rPr lang="ru-RU" sz="2400" b="0" dirty="0" err="1">
                <a:latin typeface="Inter" panose="020B0604020202020204" charset="0"/>
                <a:ea typeface="Inter" panose="020B0604020202020204" charset="0"/>
              </a:rPr>
              <a:t>кўрсатиш</a:t>
            </a:r>
            <a:r>
              <a:rPr lang="ru-RU" sz="2400" b="0" dirty="0">
                <a:latin typeface="Inter" panose="020B0604020202020204" charset="0"/>
                <a:ea typeface="Inter" panose="020B0604020202020204" charset="0"/>
              </a:rPr>
              <a:t> </a:t>
            </a:r>
            <a:r>
              <a:rPr lang="ru-RU" sz="2400" b="0" dirty="0" err="1">
                <a:latin typeface="Inter" panose="020B0604020202020204" charset="0"/>
                <a:ea typeface="Inter" panose="020B0604020202020204" charset="0"/>
              </a:rPr>
              <a:t>учун</a:t>
            </a:r>
            <a:r>
              <a:rPr lang="ru-RU" sz="2400" b="0" dirty="0">
                <a:latin typeface="Inter" panose="020B0604020202020204" charset="0"/>
                <a:ea typeface="Inter" panose="020B0604020202020204" charset="0"/>
              </a:rPr>
              <a:t> </a:t>
            </a:r>
            <a:r>
              <a:rPr lang="ru-RU" sz="2400" b="0" dirty="0" err="1">
                <a:latin typeface="Inter" panose="020B0604020202020204" charset="0"/>
                <a:ea typeface="Inter" panose="020B0604020202020204" charset="0"/>
              </a:rPr>
              <a:t>мўлжалланган</a:t>
            </a:r>
            <a:r>
              <a:rPr lang="ru-RU" sz="2400" b="0" dirty="0">
                <a:latin typeface="Inter" panose="020B0604020202020204" charset="0"/>
                <a:ea typeface="Inter" panose="020B0604020202020204" charset="0"/>
              </a:rPr>
              <a:t>. Конструкция </a:t>
            </a:r>
            <a:r>
              <a:rPr lang="ru-RU" sz="2400" b="0" dirty="0" err="1">
                <a:latin typeface="Inter" panose="020B0604020202020204" charset="0"/>
                <a:ea typeface="Inter" panose="020B0604020202020204" charset="0"/>
              </a:rPr>
              <a:t>элементларининг</a:t>
            </a:r>
            <a:r>
              <a:rPr lang="ru-RU" sz="2400" b="0" dirty="0">
                <a:latin typeface="Inter" panose="020B0604020202020204" charset="0"/>
                <a:ea typeface="Inter" panose="020B0604020202020204" charset="0"/>
              </a:rPr>
              <a:t> (</a:t>
            </a:r>
            <a:r>
              <a:rPr lang="ru-RU" sz="2400" b="0" dirty="0" err="1">
                <a:latin typeface="Inter" panose="020B0604020202020204" charset="0"/>
                <a:ea typeface="Inter" panose="020B0604020202020204" charset="0"/>
              </a:rPr>
              <a:t>жумладан</a:t>
            </a:r>
            <a:r>
              <a:rPr lang="ru-RU" sz="2400" b="0" dirty="0">
                <a:latin typeface="Inter" panose="020B0604020202020204" charset="0"/>
                <a:ea typeface="Inter" panose="020B0604020202020204" charset="0"/>
              </a:rPr>
              <a:t>, </a:t>
            </a:r>
            <a:r>
              <a:rPr lang="ru-RU" sz="2400" b="0" dirty="0" err="1">
                <a:latin typeface="Inter" panose="020B0604020202020204" charset="0"/>
                <a:ea typeface="Inter" panose="020B0604020202020204" charset="0"/>
              </a:rPr>
              <a:t>эшикларнинг</a:t>
            </a:r>
            <a:r>
              <a:rPr lang="ru-RU" sz="2400" b="0" dirty="0">
                <a:latin typeface="Inter" panose="020B0604020202020204" charset="0"/>
                <a:ea typeface="Inter" panose="020B0604020202020204" charset="0"/>
              </a:rPr>
              <a:t>) техник </a:t>
            </a:r>
            <a:r>
              <a:rPr lang="ru-RU" sz="2400" b="0" dirty="0" err="1">
                <a:latin typeface="Inter" panose="020B0604020202020204" charset="0"/>
                <a:ea typeface="Inter" panose="020B0604020202020204" charset="0"/>
              </a:rPr>
              <a:t>ижроси</a:t>
            </a:r>
            <a:r>
              <a:rPr lang="ru-RU" sz="2400" b="0" dirty="0">
                <a:latin typeface="Inter" panose="020B0604020202020204" charset="0"/>
                <a:ea typeface="Inter" panose="020B0604020202020204" charset="0"/>
              </a:rPr>
              <a:t> </a:t>
            </a:r>
            <a:r>
              <a:rPr lang="ru-RU" sz="2400" b="0" dirty="0" err="1">
                <a:latin typeface="Inter" panose="020B0604020202020204" charset="0"/>
                <a:ea typeface="Inter" panose="020B0604020202020204" charset="0"/>
              </a:rPr>
              <a:t>тасдиқланган</a:t>
            </a:r>
            <a:r>
              <a:rPr lang="ru-RU" sz="2400" b="0" dirty="0">
                <a:latin typeface="Inter" panose="020B0604020202020204" charset="0"/>
                <a:ea typeface="Inter" panose="020B0604020202020204" charset="0"/>
              </a:rPr>
              <a:t> </a:t>
            </a:r>
            <a:r>
              <a:rPr lang="ru-RU" sz="2400" b="0" dirty="0" err="1">
                <a:latin typeface="Inter" panose="020B0604020202020204" charset="0"/>
                <a:ea typeface="Inter" panose="020B0604020202020204" charset="0"/>
              </a:rPr>
              <a:t>чизмалар</a:t>
            </a:r>
            <a:r>
              <a:rPr lang="ru-RU" sz="2400" b="0" dirty="0">
                <a:latin typeface="Inter" panose="020B0604020202020204" charset="0"/>
                <a:ea typeface="Inter" panose="020B0604020202020204" charset="0"/>
              </a:rPr>
              <a:t> </a:t>
            </a:r>
            <a:r>
              <a:rPr lang="ru-RU" sz="2400" b="0" dirty="0" err="1">
                <a:latin typeface="Inter" panose="020B0604020202020204" charset="0"/>
                <a:ea typeface="Inter" panose="020B0604020202020204" charset="0"/>
              </a:rPr>
              <a:t>ва</a:t>
            </a:r>
            <a:r>
              <a:rPr lang="ru-RU" sz="2400" b="0" dirty="0">
                <a:latin typeface="Inter" panose="020B0604020202020204" charset="0"/>
                <a:ea typeface="Inter" panose="020B0604020202020204" charset="0"/>
              </a:rPr>
              <a:t> техник </a:t>
            </a:r>
            <a:r>
              <a:rPr lang="ru-RU" sz="2400" b="0" dirty="0" err="1">
                <a:latin typeface="Inter" panose="020B0604020202020204" charset="0"/>
                <a:ea typeface="Inter" panose="020B0604020202020204" charset="0"/>
              </a:rPr>
              <a:t>вазифа</a:t>
            </a:r>
            <a:r>
              <a:rPr lang="ru-RU" sz="2400" b="0" dirty="0">
                <a:latin typeface="Inter" panose="020B0604020202020204" charset="0"/>
                <a:ea typeface="Inter" panose="020B0604020202020204" charset="0"/>
              </a:rPr>
              <a:t> (ТЗ) </a:t>
            </a:r>
            <a:r>
              <a:rPr lang="ru-RU" sz="2400" b="0" dirty="0" err="1">
                <a:latin typeface="Inter" panose="020B0604020202020204" charset="0"/>
                <a:ea typeface="Inter" panose="020B0604020202020204" charset="0"/>
              </a:rPr>
              <a:t>талабларига</a:t>
            </a:r>
            <a:r>
              <a:rPr lang="ru-RU" sz="2400" b="0" dirty="0">
                <a:latin typeface="Inter" panose="020B0604020202020204" charset="0"/>
                <a:ea typeface="Inter" panose="020B0604020202020204" charset="0"/>
              </a:rPr>
              <a:t> </a:t>
            </a:r>
            <a:r>
              <a:rPr lang="ru-RU" sz="2400" b="0" dirty="0" err="1">
                <a:latin typeface="Inter" panose="020B0604020202020204" charset="0"/>
                <a:ea typeface="Inter" panose="020B0604020202020204" charset="0"/>
              </a:rPr>
              <a:t>тўлиқ</a:t>
            </a:r>
            <a:r>
              <a:rPr lang="ru-RU" sz="2400" b="0" dirty="0">
                <a:latin typeface="Inter" panose="020B0604020202020204" charset="0"/>
                <a:ea typeface="Inter" panose="020B0604020202020204" charset="0"/>
              </a:rPr>
              <a:t> </a:t>
            </a:r>
            <a:r>
              <a:rPr lang="ru-RU" sz="2400" b="0" dirty="0" err="1">
                <a:latin typeface="Inter" panose="020B0604020202020204" charset="0"/>
                <a:ea typeface="Inter" panose="020B0604020202020204" charset="0"/>
              </a:rPr>
              <a:t>мос</a:t>
            </a:r>
            <a:r>
              <a:rPr lang="ru-RU" sz="2400" b="0" dirty="0">
                <a:latin typeface="Inter" panose="020B0604020202020204" charset="0"/>
                <a:ea typeface="Inter" panose="020B0604020202020204" charset="0"/>
              </a:rPr>
              <a:t> </a:t>
            </a:r>
            <a:r>
              <a:rPr lang="ru-RU" sz="2400" b="0" dirty="0" err="1">
                <a:latin typeface="Inter" panose="020B0604020202020204" charset="0"/>
                <a:ea typeface="Inter" panose="020B0604020202020204" charset="0"/>
              </a:rPr>
              <a:t>келиши</a:t>
            </a:r>
            <a:r>
              <a:rPr lang="ru-RU" sz="2400" b="0" dirty="0">
                <a:latin typeface="Inter" panose="020B0604020202020204" charset="0"/>
                <a:ea typeface="Inter" panose="020B0604020202020204" charset="0"/>
              </a:rPr>
              <a:t> </a:t>
            </a:r>
            <a:r>
              <a:rPr lang="ru-RU" sz="2400" b="0" dirty="0" err="1">
                <a:latin typeface="Inter" panose="020B0604020202020204" charset="0"/>
                <a:ea typeface="Inter" panose="020B0604020202020204" charset="0"/>
              </a:rPr>
              <a:t>шарт</a:t>
            </a:r>
            <a:r>
              <a:rPr lang="ru-RU" sz="2400" b="0" dirty="0">
                <a:latin typeface="Inter" panose="020B0604020202020204" charset="0"/>
                <a:ea typeface="Inter" panose="020B0604020202020204" charset="0"/>
              </a:rPr>
              <a:t>.</a:t>
            </a:r>
            <a:br>
              <a:rPr lang="ru-RU" sz="2400" dirty="0">
                <a:latin typeface="Inter" panose="020B0604020202020204" charset="0"/>
                <a:ea typeface="Inter" panose="020B0604020202020204" charset="0"/>
              </a:rPr>
            </a:br>
            <a:endParaRPr lang="ru-RU" b="0" dirty="0">
              <a:latin typeface="Inter" panose="020B0604020202020204" charset="0"/>
              <a:ea typeface="Inter" panose="020B060402020202020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012D10-C325-211B-ABCA-40FDECAD7A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5466" y="3622604"/>
            <a:ext cx="9086850" cy="922376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5CEDE3F-CBCB-F1FD-62AE-3F95545AE6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06307" y="3622604"/>
            <a:ext cx="9193530" cy="920791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8FD7A03-70FE-89E9-D3F3-EB07C74DA9AD}"/>
              </a:ext>
            </a:extLst>
          </p:cNvPr>
          <p:cNvSpPr txBox="1"/>
          <p:nvPr/>
        </p:nvSpPr>
        <p:spPr>
          <a:xfrm>
            <a:off x="1405466" y="12830521"/>
            <a:ext cx="9086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Открытый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3FC50B-3B67-F212-D7E2-184B49F0B8EA}"/>
              </a:ext>
            </a:extLst>
          </p:cNvPr>
          <p:cNvSpPr txBox="1"/>
          <p:nvPr/>
        </p:nvSpPr>
        <p:spPr>
          <a:xfrm>
            <a:off x="13022580" y="12830521"/>
            <a:ext cx="9086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С дверями</a:t>
            </a:r>
          </a:p>
        </p:txBody>
      </p:sp>
    </p:spTree>
    <p:extLst>
      <p:ext uri="{BB962C8B-B14F-4D97-AF65-F5344CB8AC3E}">
        <p14:creationId xmlns:p14="http://schemas.microsoft.com/office/powerpoint/2010/main" val="3846784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>
          <a:extLst>
            <a:ext uri="{FF2B5EF4-FFF2-40B4-BE49-F238E27FC236}">
              <a16:creationId xmlns:a16="http://schemas.microsoft.com/office/drawing/2014/main" id="{53C0CE3A-385B-969C-F68B-00278066A6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" name="Google Shape;267;p58">
            <a:extLst>
              <a:ext uri="{FF2B5EF4-FFF2-40B4-BE49-F238E27FC236}">
                <a16:creationId xmlns:a16="http://schemas.microsoft.com/office/drawing/2014/main" id="{C05B43DF-B80B-01E1-C0BE-238B2A80B14C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131072" y="800100"/>
            <a:ext cx="2338529" cy="823800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58">
            <a:extLst>
              <a:ext uri="{FF2B5EF4-FFF2-40B4-BE49-F238E27FC236}">
                <a16:creationId xmlns:a16="http://schemas.microsoft.com/office/drawing/2014/main" id="{6C89A611-F69E-9455-1217-250BECD75D9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4399" y="800100"/>
            <a:ext cx="19867419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>
              <a:buClr>
                <a:schemeClr val="dk2"/>
              </a:buClr>
              <a:buSzPts val="7400"/>
            </a:pPr>
            <a:r>
              <a:rPr lang="ru-RU" dirty="0"/>
              <a:t>Дизайн капсулы ночью</a:t>
            </a:r>
            <a:endParaRPr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64BA81D-8FC7-B830-B678-3B4D00C1D8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19" y="2228850"/>
            <a:ext cx="10222706" cy="10287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933ADCE-7AB4-AD1C-DC26-55194359A054}"/>
              </a:ext>
            </a:extLst>
          </p:cNvPr>
          <p:cNvSpPr txBox="1"/>
          <p:nvPr/>
        </p:nvSpPr>
        <p:spPr>
          <a:xfrm>
            <a:off x="1531620" y="12676013"/>
            <a:ext cx="9086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Вид ночью</a:t>
            </a:r>
          </a:p>
        </p:txBody>
      </p:sp>
    </p:spTree>
    <p:extLst>
      <p:ext uri="{BB962C8B-B14F-4D97-AF65-F5344CB8AC3E}">
        <p14:creationId xmlns:p14="http://schemas.microsoft.com/office/powerpoint/2010/main" val="34748043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04- Blue &amp; Green Business Plan">
      <a:dk1>
        <a:srgbClr val="070707"/>
      </a:dk1>
      <a:lt1>
        <a:srgbClr val="FFFFFF"/>
      </a:lt1>
      <a:dk2>
        <a:srgbClr val="78797A"/>
      </a:dk2>
      <a:lt2>
        <a:srgbClr val="C8C9CC"/>
      </a:lt2>
      <a:accent1>
        <a:srgbClr val="17A755"/>
      </a:accent1>
      <a:accent2>
        <a:srgbClr val="34B569"/>
      </a:accent2>
      <a:accent3>
        <a:srgbClr val="54C280"/>
      </a:accent3>
      <a:accent4>
        <a:srgbClr val="79D09A"/>
      </a:accent4>
      <a:accent5>
        <a:srgbClr val="A1DDB7"/>
      </a:accent5>
      <a:accent6>
        <a:srgbClr val="CEEBD8"/>
      </a:accent6>
      <a:hlink>
        <a:srgbClr val="FC3F1D"/>
      </a:hlink>
      <a:folHlink>
        <a:srgbClr val="85DFD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115600</TotalTime>
  <Words>83</Words>
  <Application>Microsoft Office PowerPoint</Application>
  <PresentationFormat>Произвольный</PresentationFormat>
  <Paragraphs>5</Paragraphs>
  <Slides>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Open Sans Light</vt:lpstr>
      <vt:lpstr>Inter</vt:lpstr>
      <vt:lpstr>Calibri</vt:lpstr>
      <vt:lpstr>Office Theme</vt:lpstr>
      <vt:lpstr>Дизайн капсулы под один банкомат Примечание: Представленные эскизы демонстрируют исключительно общую визуальную концепцию дизайна. Техническое исполнение элементов (включая конфигурацию дверей) должно строго соответствовать утвержденным чертежам и техническому заданию (ТЗ).   Эслатма: Тақдим этилган эскизлар фақат умумий дизайн концепциясини кўрсатиш учун мўлжалланган. Конструкция элементларининг (жумладан, эшикларнинг) техник ижроси тасдиқланган чизмалар ва техник вазифа (ТЗ) талабларига тўлиқ мос келиши шарт. </vt:lpstr>
      <vt:lpstr>Дизайн капсулы ночью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Какие размеры шрифта использовать:</dc:title>
  <dc:creator>Андреев Никита Владимирович</dc:creator>
  <cp:lastModifiedBy>Артиков Мавлонбек Айбекович</cp:lastModifiedBy>
  <cp:revision>597</cp:revision>
  <dcterms:modified xsi:type="dcterms:W3CDTF">2026-07-28T03:49:27Z</dcterms:modified>
</cp:coreProperties>
</file>